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7102475" cy="9388475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1pPr>
    <a:lvl2pPr marL="4572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2pPr>
    <a:lvl3pPr marL="9144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3pPr>
    <a:lvl4pPr marL="13716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4pPr>
    <a:lvl5pPr marL="18288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ＭＳ Ｐゴシック" charset="-128"/>
        <a:cs typeface="+mn-cs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alibri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alibri" charset="0"/>
              </a:rPr>
              <a:t>Second level</a:t>
            </a:r>
          </a:p>
          <a:p>
            <a:pPr lvl="2"/>
            <a:r>
              <a:rPr lang="en-US" noProof="0" smtClean="0">
                <a:sym typeface="Calibri" charset="0"/>
              </a:rPr>
              <a:t>Third level</a:t>
            </a:r>
          </a:p>
          <a:p>
            <a:pPr lvl="3"/>
            <a:r>
              <a:rPr lang="en-US" noProof="0" smtClean="0">
                <a:sym typeface="Calibri" charset="0"/>
              </a:rPr>
              <a:t>Fourth level</a:t>
            </a:r>
          </a:p>
          <a:p>
            <a:pPr lvl="4"/>
            <a:r>
              <a:rPr lang="en-US" noProof="0" smtClean="0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pitchFamily="34" charset="0"/>
      </a:defRPr>
    </a:lvl1pPr>
    <a:lvl2pPr indent="2286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itchFamily="34" charset="0"/>
      </a:defRPr>
    </a:lvl2pPr>
    <a:lvl3pPr indent="4572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itchFamily="34" charset="0"/>
      </a:defRPr>
    </a:lvl3pPr>
    <a:lvl4pPr indent="6858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itchFamily="34" charset="0"/>
      </a:defRPr>
    </a:lvl4pPr>
    <a:lvl5pPr indent="9144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75BD9-CC5E-436F-B6A5-C8BBDF4D1698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8968-122C-4C44-AEC5-A5C97A4C6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F70E3-6903-4E8D-92C6-4EBFFA95D7E7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D0D6-F7D5-4262-B19C-E30BF5FA1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C5385-C25F-42A5-87B3-EEC892908D38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6964-451B-4231-A102-F9F92D1D3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7DD5F-6B58-4330-89EF-94F1FA96ADCD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33162-B315-40B8-90E8-CAF55372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A4370-5E76-4686-B3C2-0194186B42C5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3B8B-1DE6-459B-BB3F-50CA8797F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3A1E5F3-8D49-47DE-BBD5-2BCB802B90E3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B9922E-ACDA-4D6A-B380-B2F7745F8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3F6DB99-CBAD-47C3-999D-5C6E6A902394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69789A6-8515-4BC9-BFE9-8D256400F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8EA15-DF8E-4482-B4DD-1AA9641D5895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88FC-218E-4FE1-BCA4-1ABDE34C0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ED0D9-98EE-4530-8B24-91F2E45A3A5D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72EE9-1461-498D-AA2E-379D139CA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EFA38-8FAC-42EF-A8FD-682936695BF7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288A7F-F61B-4F20-BFA9-2AE9E50ED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A518C-82B0-43ED-95BB-EDCACF257D81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C398-9CC1-46D0-A4A2-9837FA8FC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6BC9C"/>
                </a:solidFill>
                <a:cs typeface="Calibri" pitchFamily="34" charset="0"/>
              </a:defRPr>
            </a:lvl1pPr>
          </a:lstStyle>
          <a:p>
            <a:fld id="{8D5C6A1A-C66A-4057-B772-BB19B206E860}" type="datetime4">
              <a:rPr lang="en-US"/>
              <a:pPr/>
              <a:t>May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  <a:cs typeface="Calibri" pitchFamily="34" charset="0"/>
              </a:defRPr>
            </a:lvl1pPr>
          </a:lstStyle>
          <a:p>
            <a:fld id="{2623EF11-C7A2-438D-981C-4753A05C5A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21" r:id="rId7"/>
    <p:sldLayoutId id="2147483722" r:id="rId8"/>
    <p:sldLayoutId id="2147483731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j-ea"/>
                <a:cs typeface="+mj-cs"/>
              </a:rPr>
              <a:t>New England Electricity </a:t>
            </a:r>
            <a:r>
              <a:rPr lang="en-US" sz="2400" dirty="0" smtClean="0">
                <a:ea typeface="+mj-ea"/>
                <a:cs typeface="+mj-cs"/>
              </a:rPr>
              <a:t>Restructuring Roundtable</a:t>
            </a:r>
            <a:r>
              <a:rPr lang="en-US" sz="2400" dirty="0">
                <a:ea typeface="+mj-ea"/>
                <a:cs typeface="+mj-cs"/>
              </a:rPr>
              <a:t>: 150</a:t>
            </a:r>
            <a:r>
              <a:rPr lang="en-US" sz="2400" baseline="30000" dirty="0">
                <a:ea typeface="+mj-ea"/>
                <a:cs typeface="+mj-cs"/>
              </a:rPr>
              <a:t>th</a:t>
            </a:r>
            <a:r>
              <a:rPr lang="en-US" sz="2400" dirty="0">
                <a:ea typeface="+mj-ea"/>
                <a:cs typeface="+mj-cs"/>
              </a:rPr>
              <a:t> Gala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888888"/>
                </a:solidFill>
                <a:ea typeface="+mn-ea"/>
                <a:cs typeface="+mn-cs"/>
              </a:rPr>
              <a:t> May </a:t>
            </a:r>
            <a:r>
              <a:rPr lang="en-US" sz="1600" dirty="0">
                <a:solidFill>
                  <a:srgbClr val="888888"/>
                </a:solidFill>
                <a:ea typeface="+mn-ea"/>
                <a:cs typeface="+mn-cs"/>
              </a:rPr>
              <a:t>18, 2016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solidFill>
                  <a:srgbClr val="888888"/>
                </a:solidFill>
                <a:ea typeface="+mn-ea"/>
                <a:cs typeface="+mn-cs"/>
              </a:rPr>
              <a:t>Raab Presentation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100" dirty="0" smtClean="0"/>
              <a:t>Introductions: Successes and Failures</a:t>
            </a:r>
            <a:endParaRPr lang="en-US" sz="3100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/>
          <a:lstStyle/>
          <a:p>
            <a:pPr marL="0" indent="-273050" eaLnBrk="1" hangingPunct="1"/>
            <a:r>
              <a:rPr lang="en-US" sz="1500" b="1" dirty="0" smtClean="0">
                <a:ea typeface="ＭＳ Ｐゴシック" charset="-128"/>
              </a:rPr>
              <a:t>One minute </a:t>
            </a:r>
            <a:r>
              <a:rPr lang="en-US" sz="1500" dirty="0" smtClean="0">
                <a:ea typeface="ＭＳ Ｐゴシック" charset="-128"/>
              </a:rPr>
              <a:t>each person at table</a:t>
            </a:r>
          </a:p>
          <a:p>
            <a:pPr lvl="1" eaLnBrk="1" hangingPunct="1"/>
            <a:r>
              <a:rPr lang="en-US" sz="1500" b="1" dirty="0" smtClean="0">
                <a:ea typeface="ＭＳ Ｐゴシック" charset="-128"/>
              </a:rPr>
              <a:t>Name/Organization</a:t>
            </a:r>
          </a:p>
          <a:p>
            <a:pPr lvl="1" eaLnBrk="1" hangingPunct="1"/>
            <a:r>
              <a:rPr lang="en-US" sz="1500" b="1" dirty="0" smtClean="0">
                <a:ea typeface="ＭＳ Ｐゴシック" charset="-128"/>
              </a:rPr>
              <a:t>Most important single success </a:t>
            </a:r>
            <a:r>
              <a:rPr lang="en-US" sz="1500" dirty="0" smtClean="0">
                <a:ea typeface="ＭＳ Ｐゴシック" charset="-128"/>
              </a:rPr>
              <a:t>over past 20 </a:t>
            </a:r>
            <a:r>
              <a:rPr lang="en-US" sz="1500" dirty="0" smtClean="0">
                <a:ea typeface="ＭＳ Ｐゴシック" charset="-128"/>
              </a:rPr>
              <a:t>years </a:t>
            </a:r>
            <a:r>
              <a:rPr lang="en-US" sz="1500" dirty="0" smtClean="0">
                <a:ea typeface="ＭＳ Ｐゴシック" charset="-128"/>
              </a:rPr>
              <a:t>in restructuring the electric utility industry, and developing </a:t>
            </a:r>
            <a:r>
              <a:rPr lang="en-US" sz="1500" dirty="0" smtClean="0">
                <a:ea typeface="ＭＳ Ｐゴシック" charset="-128"/>
              </a:rPr>
              <a:t>electricity-related </a:t>
            </a:r>
            <a:r>
              <a:rPr lang="en-US" sz="1500" dirty="0" smtClean="0">
                <a:ea typeface="ＭＳ Ｐゴシック" charset="-128"/>
              </a:rPr>
              <a:t>policies, programs, and laws</a:t>
            </a:r>
          </a:p>
          <a:p>
            <a:pPr lvl="1" eaLnBrk="1" hangingPunct="1"/>
            <a:r>
              <a:rPr lang="en-US" sz="1500" b="1" dirty="0" smtClean="0">
                <a:ea typeface="ＭＳ Ｐゴシック" charset="-128"/>
              </a:rPr>
              <a:t>Most significant single failure/short-coming </a:t>
            </a:r>
            <a:r>
              <a:rPr lang="en-US" sz="1500" dirty="0" smtClean="0">
                <a:ea typeface="ＭＳ Ｐゴシック" charset="-128"/>
              </a:rPr>
              <a:t>over past </a:t>
            </a:r>
            <a:r>
              <a:rPr lang="en-US" sz="1500" dirty="0" smtClean="0">
                <a:ea typeface="ＭＳ Ｐゴシック" charset="-128"/>
              </a:rPr>
              <a:t>20 </a:t>
            </a:r>
            <a:r>
              <a:rPr lang="en-US" sz="1500" dirty="0" smtClean="0">
                <a:ea typeface="ＭＳ Ｐゴシック" charset="-128"/>
              </a:rPr>
              <a:t>years in restructuring…</a:t>
            </a:r>
          </a:p>
          <a:p>
            <a:pPr lvl="1" eaLnBrk="1" hangingPunct="1"/>
            <a:r>
              <a:rPr lang="en-US" sz="1500" b="1" dirty="0" smtClean="0">
                <a:ea typeface="ＭＳ Ｐゴシック" charset="-128"/>
              </a:rPr>
              <a:t>Be succinct </a:t>
            </a:r>
          </a:p>
          <a:p>
            <a:pPr marL="273050" indent="-273050" eaLnBrk="1" hangingPunct="1">
              <a:lnSpc>
                <a:spcPct val="100000"/>
              </a:lnSpc>
            </a:pPr>
            <a:r>
              <a:rPr lang="en-US" sz="1500" b="1" dirty="0" smtClean="0">
                <a:ea typeface="ＭＳ Ｐゴシック" charset="-128"/>
              </a:rPr>
              <a:t>Please just listen to each </a:t>
            </a:r>
            <a:r>
              <a:rPr lang="en-US" sz="1500" dirty="0" smtClean="0">
                <a:ea typeface="ＭＳ Ｐゴシック" charset="-128"/>
              </a:rPr>
              <a:t>other—no time for discussion/debate (unless you are done in less than 8 minutes)</a:t>
            </a:r>
          </a:p>
          <a:p>
            <a:pPr marL="273050" indent="-273050" eaLnBrk="1" hangingPunct="1">
              <a:lnSpc>
                <a:spcPct val="100000"/>
              </a:lnSpc>
            </a:pPr>
            <a:r>
              <a:rPr lang="en-US" sz="1500" dirty="0" smtClean="0">
                <a:ea typeface="ＭＳ Ｐゴシック" charset="-128"/>
              </a:rPr>
              <a:t>One person at table please </a:t>
            </a:r>
            <a:r>
              <a:rPr lang="en-US" sz="1500" b="1" dirty="0" smtClean="0">
                <a:ea typeface="ＭＳ Ｐゴシック" charset="-128"/>
              </a:rPr>
              <a:t>scribe</a:t>
            </a:r>
            <a:r>
              <a:rPr lang="en-US" sz="1500" dirty="0" smtClean="0">
                <a:ea typeface="ＭＳ Ｐゴシック" charset="-128"/>
              </a:rPr>
              <a:t> on sheet provided, and another please</a:t>
            </a:r>
            <a:r>
              <a:rPr lang="en-US" sz="1500" b="1" dirty="0" smtClean="0">
                <a:ea typeface="ＭＳ Ｐゴシック" charset="-128"/>
              </a:rPr>
              <a:t> keep time</a:t>
            </a:r>
            <a:r>
              <a:rPr lang="en-US" sz="1500" dirty="0" smtClean="0">
                <a:ea typeface="ＭＳ Ｐゴシック" charset="-128"/>
              </a:rPr>
              <a:t> (one minute/person)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Stats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92500" lnSpcReduction="20000"/>
          </a:bodyPr>
          <a:lstStyle/>
          <a:p>
            <a:pPr marL="338138" indent="-338138" defTabSz="452438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Twenty Years/150 Roundtables</a:t>
            </a:r>
          </a:p>
          <a:p>
            <a:pPr marL="338138" indent="-338138" defTabSz="452438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Started as </a:t>
            </a:r>
            <a:r>
              <a:rPr lang="en-US" sz="2800" i="1" dirty="0">
                <a:ea typeface="+mn-ea"/>
                <a:cs typeface="+mn-cs"/>
              </a:rPr>
              <a:t>Massachusetts Electric Restructuring Roundtable (by MA DOER for 1 year!)</a:t>
            </a:r>
            <a:endParaRPr lang="en-US" sz="2800" dirty="0">
              <a:ea typeface="+mn-ea"/>
              <a:cs typeface="+mn-cs"/>
            </a:endParaRPr>
          </a:p>
          <a:p>
            <a:pPr marL="735013" lvl="1" indent="-282575" defTabSz="4524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2006 </a:t>
            </a:r>
            <a:r>
              <a:rPr lang="en-US" sz="2400" i="1" dirty="0">
                <a:ea typeface="+mn-ea"/>
              </a:rPr>
              <a:t>Electricity Restructuring Roundtable</a:t>
            </a:r>
            <a:endParaRPr lang="en-US" sz="2400" dirty="0">
              <a:ea typeface="+mn-ea"/>
            </a:endParaRPr>
          </a:p>
          <a:p>
            <a:pPr marL="735013" lvl="1" indent="-282575" defTabSz="4524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2009 </a:t>
            </a:r>
            <a:r>
              <a:rPr lang="en-US" sz="2400" i="1" dirty="0">
                <a:ea typeface="+mn-ea"/>
              </a:rPr>
              <a:t>New England Electricity Restructuring Roundtable</a:t>
            </a:r>
            <a:endParaRPr lang="en-US" sz="2400" dirty="0">
              <a:ea typeface="+mn-ea"/>
            </a:endParaRPr>
          </a:p>
          <a:p>
            <a:pPr marL="338138" indent="-338138" defTabSz="452438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Since 1999 (when we started website)</a:t>
            </a:r>
          </a:p>
          <a:p>
            <a:pPr marL="735013" lvl="1" indent="-282575" defTabSz="4524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110 Roundtables</a:t>
            </a:r>
          </a:p>
          <a:p>
            <a:pPr marL="735013" lvl="1" indent="-282575" defTabSz="4524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469 different speakers</a:t>
            </a:r>
          </a:p>
          <a:p>
            <a:pPr marL="735013" lvl="1" indent="-282575" defTabSz="452438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Approximately 80 different topics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1793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120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</a:p>
        </p:txBody>
      </p:sp>
      <p:pic>
        <p:nvPicPr>
          <p:cNvPr id="16387" name="Picture 3" descr="C:\Documents and Settings\Administrator\My Documents\NE RT Sponsor Page 5.18.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7036"/>
            <a:ext cx="8458200" cy="65358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239000" cy="685800"/>
          </a:xfrm>
        </p:spPr>
        <p:txBody>
          <a:bodyPr>
            <a:noAutofit/>
          </a:bodyPr>
          <a:lstStyle/>
          <a:p>
            <a:pPr defTabSz="415925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j-ea"/>
                <a:cs typeface="+mj-cs"/>
              </a:rPr>
              <a:t>Top Speakers (since </a:t>
            </a:r>
            <a:r>
              <a:rPr lang="en-US" sz="2400" dirty="0" smtClean="0">
                <a:ea typeface="+mj-ea"/>
                <a:cs typeface="+mj-cs"/>
              </a:rPr>
              <a:t>1999)</a:t>
            </a:r>
            <a:r>
              <a:rPr lang="en-US" sz="2400" dirty="0">
                <a:ea typeface="+mj-ea"/>
                <a:cs typeface="+mj-cs"/>
              </a:rPr>
              <a:t/>
            </a:r>
            <a:br>
              <a:rPr lang="en-US" sz="2400" dirty="0">
                <a:ea typeface="+mj-ea"/>
                <a:cs typeface="+mj-cs"/>
              </a:rPr>
            </a:br>
            <a:r>
              <a:rPr lang="en-US" sz="2400" dirty="0" err="1" smtClean="0">
                <a:ea typeface="+mj-ea"/>
                <a:cs typeface="+mj-cs"/>
              </a:rPr>
              <a:t>RunnerS</a:t>
            </a:r>
            <a:r>
              <a:rPr lang="en-US" sz="2400" dirty="0" smtClean="0">
                <a:ea typeface="+mj-ea"/>
                <a:cs typeface="+mj-cs"/>
              </a:rPr>
              <a:t>-Up </a:t>
            </a:r>
            <a:r>
              <a:rPr lang="en-US" sz="2400" dirty="0">
                <a:ea typeface="+mj-ea"/>
                <a:cs typeface="+mj-cs"/>
              </a:rPr>
              <a:t>(spoke 5 or 6 times)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92500" lnSpcReduction="20000"/>
          </a:bodyPr>
          <a:lstStyle/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Dan Allegretti [Exelon, Constellation, Enron]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Ann Berwick [MA DPU, MA EEA]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David Cash [MA DPU, MA EEA]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Sue Coakley [NEEP]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James Daly [Eversource]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Phil Giudice [Ambri, MA EEA, MA DOER]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Carrie Cullen-Hitt [SEIA, AES-New Energy, Green Mtn.]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Bill Hogan [Harvard]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Harvey Michaels [MIT, Nexus]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George Dean [MA AGO]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Seth Kaplan [CLF]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Larry Reilly [National Grid]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Tom Robinson [National Grid]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Stephen Rourke [ISO New England]</a:t>
            </a:r>
          </a:p>
          <a:p>
            <a:pPr marL="0" indent="-27432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700" dirty="0">
                <a:ea typeface="+mn-ea"/>
                <a:cs typeface="+mn-cs"/>
              </a:rPr>
              <a:t>Tom Welch [Maine PUC]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6400800" cy="5334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defTabSz="415925" eaLnBrk="1" hangingPunct="1"/>
            <a:r>
              <a:rPr lang="en-US" sz="2400" cap="none" smtClean="0">
                <a:ea typeface="ＭＳ Ｐゴシック" charset="-128"/>
              </a:rPr>
              <a:t/>
            </a:r>
            <a:br>
              <a:rPr lang="en-US" sz="2400" cap="none" smtClean="0">
                <a:ea typeface="ＭＳ Ｐゴシック" charset="-128"/>
              </a:rPr>
            </a:br>
            <a:r>
              <a:rPr lang="en-US" sz="2400" cap="none" smtClean="0">
                <a:ea typeface="ＭＳ Ｐゴシック" charset="-128"/>
              </a:rPr>
              <a:t/>
            </a:r>
            <a:br>
              <a:rPr lang="en-US" sz="2400" cap="none" smtClean="0">
                <a:ea typeface="ＭＳ Ｐゴシック" charset="-128"/>
              </a:rPr>
            </a:br>
            <a:r>
              <a:rPr lang="en-US" sz="2400" cap="none" smtClean="0">
                <a:ea typeface="ＭＳ Ｐゴシック" charset="-128"/>
              </a:rPr>
              <a:t>Top 13 Speakers (since 1999)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514600"/>
            <a:ext cx="7315200" cy="35052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spcBef>
                <a:spcPts val="500"/>
              </a:spcBef>
              <a:tabLst>
                <a:tab pos="457200" algn="l"/>
              </a:tabLst>
            </a:pPr>
            <a:r>
              <a:rPr lang="en-US" b="1" dirty="0" smtClean="0">
                <a:ea typeface="ＭＳ Ｐゴシック" charset="-128"/>
              </a:rPr>
              <a:t>7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dirty="0" smtClean="0">
                <a:ea typeface="ＭＳ Ｐゴシック" charset="-128"/>
              </a:rPr>
              <a:t>Janet </a:t>
            </a:r>
            <a:r>
              <a:rPr lang="en-US" b="1" dirty="0" smtClean="0">
                <a:ea typeface="ＭＳ Ｐゴシック" charset="-128"/>
              </a:rPr>
              <a:t>Besser </a:t>
            </a:r>
            <a:r>
              <a:rPr lang="en-US" dirty="0" smtClean="0">
                <a:ea typeface="ＭＳ Ｐゴシック" charset="-128"/>
              </a:rPr>
              <a:t>[NECEC, Nat</a:t>
            </a:r>
            <a:r>
              <a:rPr lang="ja-JP" altLang="en-US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l Grid, </a:t>
            </a:r>
            <a:r>
              <a:rPr lang="en-US" altLang="ja-JP" dirty="0" err="1" smtClean="0">
                <a:ea typeface="ＭＳ Ｐゴシック" charset="-128"/>
              </a:rPr>
              <a:t>Lexecon</a:t>
            </a:r>
            <a:r>
              <a:rPr lang="en-US" altLang="ja-JP" dirty="0" smtClean="0">
                <a:ea typeface="ＭＳ Ｐゴシック" charset="-128"/>
              </a:rPr>
              <a:t>, MA DTE]; </a:t>
            </a:r>
            <a:r>
              <a:rPr lang="en-US" altLang="ja-JP" b="1" dirty="0" smtClean="0">
                <a:ea typeface="ＭＳ Ｐゴシック" charset="-128"/>
              </a:rPr>
              <a:t>Alan Nogee </a:t>
            </a:r>
            <a:r>
              <a:rPr lang="en-US" altLang="ja-JP" dirty="0" smtClean="0">
                <a:ea typeface="ＭＳ Ｐゴシック" charset="-128"/>
              </a:rPr>
              <a:t>[UCS]; </a:t>
            </a:r>
            <a:r>
              <a:rPr lang="en-US" altLang="ja-JP" b="1" dirty="0" smtClean="0">
                <a:ea typeface="ＭＳ Ｐゴシック" charset="-128"/>
              </a:rPr>
              <a:t>Don Sipe </a:t>
            </a:r>
            <a:r>
              <a:rPr lang="en-US" altLang="ja-JP" dirty="0" smtClean="0">
                <a:ea typeface="ＭＳ Ｐゴシック" charset="-128"/>
              </a:rPr>
              <a:t>[</a:t>
            </a:r>
            <a:r>
              <a:rPr lang="en-US" altLang="ja-JP" dirty="0" err="1" smtClean="0">
                <a:ea typeface="ＭＳ Ｐゴシック" charset="-128"/>
              </a:rPr>
              <a:t>Preti</a:t>
            </a:r>
            <a:r>
              <a:rPr lang="en-US" altLang="ja-JP" dirty="0" smtClean="0">
                <a:ea typeface="ＭＳ Ｐゴシック" charset="-128"/>
              </a:rPr>
              <a:t>/Flaherty] &amp; </a:t>
            </a:r>
            <a:r>
              <a:rPr lang="en-US" altLang="ja-JP" b="1" dirty="0" smtClean="0">
                <a:ea typeface="ＭＳ Ｐゴシック" charset="-128"/>
              </a:rPr>
              <a:t>Peter Zschokke </a:t>
            </a:r>
            <a:r>
              <a:rPr lang="en-US" altLang="ja-JP" dirty="0" smtClean="0">
                <a:ea typeface="ＭＳ Ｐゴシック" charset="-128"/>
              </a:rPr>
              <a:t>[Nat</a:t>
            </a:r>
            <a:r>
              <a:rPr lang="ja-JP" altLang="en-US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l Grid]</a:t>
            </a:r>
          </a:p>
          <a:p>
            <a:pPr marL="284163" indent="-284163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b="1" dirty="0" smtClean="0">
                <a:ea typeface="ＭＳ Ｐゴシック" charset="-128"/>
              </a:rPr>
              <a:t>8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dirty="0" smtClean="0">
                <a:ea typeface="ＭＳ Ｐゴシック" charset="-128"/>
              </a:rPr>
              <a:t>Steve </a:t>
            </a:r>
            <a:r>
              <a:rPr lang="en-US" b="1" dirty="0" smtClean="0">
                <a:ea typeface="ＭＳ Ｐゴシック" charset="-128"/>
              </a:rPr>
              <a:t>Cowell </a:t>
            </a:r>
            <a:r>
              <a:rPr lang="en-US" dirty="0" smtClean="0">
                <a:ea typeface="ＭＳ Ｐゴシック" charset="-128"/>
              </a:rPr>
              <a:t>[CSG] &amp; </a:t>
            </a:r>
            <a:r>
              <a:rPr lang="en-US" b="1" dirty="0" smtClean="0">
                <a:ea typeface="ＭＳ Ｐゴシック" charset="-128"/>
              </a:rPr>
              <a:t>Jerry Oppenheim </a:t>
            </a:r>
            <a:r>
              <a:rPr lang="en-US" dirty="0" smtClean="0">
                <a:ea typeface="ＭＳ Ｐゴシック" charset="-128"/>
              </a:rPr>
              <a:t>[Democracy &amp; Regulation, NCLC]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b="1" dirty="0" smtClean="0">
                <a:ea typeface="ＭＳ Ｐゴシック" charset="-128"/>
              </a:rPr>
              <a:t>9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dirty="0" smtClean="0">
                <a:ea typeface="ＭＳ Ｐゴシック" charset="-128"/>
              </a:rPr>
              <a:t>Bob </a:t>
            </a:r>
            <a:r>
              <a:rPr lang="en-US" b="1" dirty="0" smtClean="0">
                <a:ea typeface="ＭＳ Ｐゴシック" charset="-128"/>
              </a:rPr>
              <a:t>Ethier </a:t>
            </a:r>
            <a:r>
              <a:rPr lang="en-US" dirty="0" smtClean="0">
                <a:ea typeface="ＭＳ Ｐゴシック" charset="-128"/>
              </a:rPr>
              <a:t>[ISO New England] &amp; </a:t>
            </a:r>
            <a:r>
              <a:rPr lang="en-US" b="1" dirty="0" smtClean="0">
                <a:ea typeface="ＭＳ Ｐゴシック" charset="-128"/>
              </a:rPr>
              <a:t>Richard Levitan </a:t>
            </a:r>
            <a:r>
              <a:rPr lang="en-US" dirty="0" smtClean="0">
                <a:ea typeface="ＭＳ Ｐゴシック" charset="-128"/>
              </a:rPr>
              <a:t>[Levitan &amp; Associates]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b="1" dirty="0" smtClean="0">
                <a:ea typeface="ＭＳ Ｐゴシック" charset="-128"/>
              </a:rPr>
              <a:t>10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dirty="0" smtClean="0">
                <a:ea typeface="ＭＳ Ｐゴシック" charset="-128"/>
              </a:rPr>
              <a:t>Sue </a:t>
            </a:r>
            <a:r>
              <a:rPr lang="en-US" b="1" dirty="0" smtClean="0">
                <a:ea typeface="ＭＳ Ｐゴシック" charset="-128"/>
              </a:rPr>
              <a:t>Tierney </a:t>
            </a:r>
            <a:r>
              <a:rPr lang="en-US" dirty="0" smtClean="0">
                <a:ea typeface="ＭＳ Ｐゴシック" charset="-128"/>
              </a:rPr>
              <a:t>[Analysis Group, </a:t>
            </a:r>
            <a:r>
              <a:rPr lang="en-US" dirty="0" err="1" smtClean="0">
                <a:ea typeface="ＭＳ Ｐゴシック" charset="-128"/>
              </a:rPr>
              <a:t>Lexecon</a:t>
            </a:r>
            <a:r>
              <a:rPr lang="en-US" dirty="0" smtClean="0">
                <a:ea typeface="ＭＳ Ｐゴシック" charset="-128"/>
              </a:rPr>
              <a:t>] &amp; </a:t>
            </a:r>
            <a:r>
              <a:rPr lang="en-US" b="1" dirty="0" smtClean="0">
                <a:ea typeface="ＭＳ Ｐゴシック" charset="-128"/>
              </a:rPr>
              <a:t>Paul Hibbard</a:t>
            </a:r>
            <a:r>
              <a:rPr lang="en-US" dirty="0" smtClean="0">
                <a:ea typeface="ＭＳ Ｐゴシック" charset="-128"/>
              </a:rPr>
              <a:t> [Analysis Group, MA DPU, MA DEP]</a:t>
            </a:r>
          </a:p>
          <a:p>
            <a:pPr marL="284163" indent="-273050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b="1" dirty="0" smtClean="0">
                <a:ea typeface="ＭＳ Ｐゴシック" charset="-128"/>
              </a:rPr>
              <a:t>11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i="1" dirty="0" smtClean="0">
                <a:solidFill>
                  <a:srgbClr val="FF0000"/>
                </a:solidFill>
                <a:ea typeface="ＭＳ Ｐゴシック" charset="-128"/>
              </a:rPr>
              <a:t>BRONZE</a:t>
            </a:r>
            <a:r>
              <a:rPr lang="en-US" b="1" i="1" dirty="0" smtClean="0">
                <a:ea typeface="ＭＳ Ｐゴシック" charset="-128"/>
              </a:rPr>
              <a:t>/</a:t>
            </a:r>
            <a:r>
              <a:rPr lang="en-US" b="1" i="1" dirty="0" smtClean="0">
                <a:solidFill>
                  <a:srgbClr val="008000"/>
                </a:solidFill>
                <a:ea typeface="ＭＳ Ｐゴシック" charset="-128"/>
              </a:rPr>
              <a:t>SILVER</a:t>
            </a:r>
            <a:r>
              <a:rPr lang="en-US" b="1" i="1" dirty="0" smtClean="0">
                <a:ea typeface="ＭＳ Ｐゴシック" charset="-128"/>
              </a:rPr>
              <a:t> Medals</a:t>
            </a:r>
            <a:r>
              <a:rPr lang="en-US" dirty="0" smtClean="0">
                <a:ea typeface="ＭＳ Ｐゴシック" charset="-128"/>
              </a:rPr>
              <a:t> (tie)-</a:t>
            </a:r>
            <a:r>
              <a:rPr lang="en-US" b="1" dirty="0" smtClean="0">
                <a:ea typeface="ＭＳ Ｐゴシック" charset="-128"/>
              </a:rPr>
              <a:t>Gordon van Welie </a:t>
            </a:r>
            <a:r>
              <a:rPr lang="en-US" dirty="0" smtClean="0">
                <a:ea typeface="ＭＳ Ｐゴシック" charset="-128"/>
              </a:rPr>
              <a:t>[ISO New England] &amp; </a:t>
            </a:r>
            <a:r>
              <a:rPr lang="en-US" b="1" dirty="0" smtClean="0">
                <a:ea typeface="ＭＳ Ｐゴシック" charset="-128"/>
              </a:rPr>
              <a:t>Peter Fuller </a:t>
            </a:r>
            <a:r>
              <a:rPr lang="en-US" dirty="0" smtClean="0">
                <a:ea typeface="ＭＳ Ｐゴシック" charset="-128"/>
              </a:rPr>
              <a:t>[NRG, Mirant]</a:t>
            </a:r>
          </a:p>
          <a:p>
            <a:pPr marL="284163" indent="-273050" eaLnBrk="1" hangingPunct="1">
              <a:lnSpc>
                <a:spcPct val="80000"/>
              </a:lnSpc>
              <a:spcBef>
                <a:spcPts val="500"/>
              </a:spcBef>
            </a:pPr>
            <a:r>
              <a:rPr lang="en-US" b="1" dirty="0" smtClean="0">
                <a:ea typeface="ＭＳ Ｐゴシック" charset="-128"/>
              </a:rPr>
              <a:t>17 </a:t>
            </a:r>
            <a:r>
              <a:rPr lang="en-US" dirty="0" smtClean="0">
                <a:ea typeface="ＭＳ Ｐゴシック" charset="-128"/>
              </a:rPr>
              <a:t>- </a:t>
            </a:r>
            <a:r>
              <a:rPr lang="en-US" b="1" i="1" dirty="0" smtClean="0">
                <a:solidFill>
                  <a:srgbClr val="FF6600"/>
                </a:solidFill>
                <a:ea typeface="ＭＳ Ｐゴシック" charset="-128"/>
              </a:rPr>
              <a:t>GOLD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i="1" dirty="0" smtClean="0">
                <a:ea typeface="ＭＳ Ｐゴシック" charset="-128"/>
              </a:rPr>
              <a:t>Medal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David </a:t>
            </a:r>
            <a:r>
              <a:rPr lang="en-US" b="1" dirty="0" smtClean="0">
                <a:ea typeface="ＭＳ Ｐゴシック" charset="-128"/>
              </a:rPr>
              <a:t>O</a:t>
            </a:r>
            <a:r>
              <a:rPr lang="ja-JP" altLang="en-US" b="1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b="1" dirty="0" smtClean="0">
                <a:ea typeface="ＭＳ Ｐゴシック" charset="-128"/>
              </a:rPr>
              <a:t>Connor </a:t>
            </a:r>
            <a:r>
              <a:rPr lang="en-US" altLang="ja-JP" dirty="0" smtClean="0">
                <a:ea typeface="ＭＳ Ｐゴシック" charset="-128"/>
              </a:rPr>
              <a:t>[MLS Strategies, MA DOER]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1382</TotalTime>
  <Words>393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ＭＳ Ｐゴシック</vt:lpstr>
      <vt:lpstr>Arial</vt:lpstr>
      <vt:lpstr>Garamond</vt:lpstr>
      <vt:lpstr>Wingdings</vt:lpstr>
      <vt:lpstr>Times</vt:lpstr>
      <vt:lpstr>ＭＳ Ｐ明朝</vt:lpstr>
      <vt:lpstr>Couture</vt:lpstr>
      <vt:lpstr>New England Electricity Restructuring Roundtable: 150th Gala</vt:lpstr>
      <vt:lpstr>Introductions: Successes and Failures</vt:lpstr>
      <vt:lpstr>Stats</vt:lpstr>
      <vt:lpstr>Slide 4</vt:lpstr>
      <vt:lpstr>Top Speakers (since 1999) RunnerS-Up (spoke 5 or 6 times)</vt:lpstr>
      <vt:lpstr>  Top 13 Speakers (since 1999)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Electricity Roundtable: 150th Gala</dc:title>
  <cp:lastModifiedBy> sr</cp:lastModifiedBy>
  <cp:revision>15</cp:revision>
  <dcterms:modified xsi:type="dcterms:W3CDTF">2016-05-17T17:34:05Z</dcterms:modified>
</cp:coreProperties>
</file>